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8" r:id="rId10"/>
    <p:sldId id="269" r:id="rId11"/>
    <p:sldId id="266" r:id="rId12"/>
    <p:sldId id="267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7" d="100"/>
          <a:sy n="97" d="100"/>
        </p:scale>
        <p:origin x="274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2DDB-24A5-01CD-9562-5C71EE906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6F915-7716-32D4-B386-A44870365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3DE88-2CD5-B34E-7F57-689FBE2E1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0211B-2CEE-CFDB-61B2-85588DCE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067D0-85D7-BEBA-D605-2A9C9178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0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F9B1-C66E-3823-C96D-C1B5B8E7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2B955-354A-27B5-0C61-D50B0F6C8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7F3D3-127B-CC18-F28C-FF63EA492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E94CA-F07E-26AB-F571-D800F6C5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12320-1444-B7A0-2113-8E49B14D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CCFCD-AAA9-DC24-31E4-5440B6A5A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365F7-30FA-CF89-D483-C5B47017B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C0DD3-2FB5-D77C-6A3C-1F9E5AD62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40B12-FF21-F922-8F6A-CEB0DED3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63D4D-7469-86DC-A222-069059F1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9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2F61-82CD-75F2-C788-EE1B99CA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815D-6ABD-11E1-A947-7612484A8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6CC4C-676E-FBCF-7654-4CFA8EBD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BF32A-61D6-32A2-90AE-1FB6A825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C375C-CE9F-445F-81B7-9163E461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D88F-01C4-29E1-615D-DAFB1393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7FE4F-2FCB-0F31-FECE-113C1AD90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8021E-EFD5-20DF-717D-055FE07F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1EC58-3692-598F-A3CC-12BDFA84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7DBC-5E1A-2429-A19A-EC2F3F5E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2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2874-EF0C-5D00-0B2D-22D391A2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591D4-9369-81C2-3A27-98F3AA488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046F1-A47B-9FAA-8EDC-9D81994EF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DE5EB-57C3-E6FF-4D3F-C77E2F26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C066E-F465-3187-7063-872DA314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071D3-4AE6-43E6-840D-88895BD7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97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5FD2-D799-48C4-3D93-5D922242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EF3CA-E6C8-0E40-A316-6ABC0DFE2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A98F5-544A-692E-A1F3-333A6D9B7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B149A-849C-A294-8949-E77173E4D3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3C977-9E1E-8EDE-7502-FC7377C85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47DC9-B9A7-85B3-9658-961E8CF8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C34186-A0D6-C65A-BD4D-C0902E99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C31A7-0623-4FC2-C34B-AC706973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FBC5-DF29-320A-DF06-630A557D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27AE-81BF-E271-55A6-FBB2F951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30AC8-7251-995E-1CD9-77B51531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D7513-0718-625F-470E-ACB68BA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2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1D352A-EED6-601D-2FA7-B2AAA42FF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511D2-A90B-5DB7-B71C-C18F6265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71644-8D97-E1A3-301E-717156CA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6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ABD9-70FB-65ED-F46E-42C2E236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232B-A46C-02A8-034C-992F5A74D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5FC12-96FA-92DD-9FD5-C365FB752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F680B-407C-DF52-82D2-0711E8E3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8E799-8558-8260-166A-EAA5DC26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CDE8A-77F4-5BCE-091A-EBFC1620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93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D7CD-3C4F-A1E8-9902-F02AE8D9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73726-D47C-9607-5533-49A533DAC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3152D-CC73-5594-F2CB-C4A061CD4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4295-8A21-2B84-BBB3-59D2371A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85B0B-877A-ED1E-2B36-F37C1991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73247-73AD-12EA-EA5C-55D06994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2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55C431-61EE-8000-0329-BA677EDF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410F9-F2F8-8F86-039A-2F73F5553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91860-D2B2-EEA8-05A6-C6E4E2EE8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9C0ADD-75A8-4A96-B9F0-44EAD2A0AA12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61A35-2D90-1314-BE33-A81A037EA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CF324-8974-ADA2-EC03-5B239FEF8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B02B58-7DE5-4DA3-9FC9-6715E04DC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8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03977-9B22-F3FC-334C-441EE360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5698"/>
            <a:ext cx="12192000" cy="7289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C31C3-2598-960B-42F3-A7D82596E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897" y="1908944"/>
            <a:ext cx="9144000" cy="2387600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</a:rPr>
              <a:t>Cellpose</a:t>
            </a:r>
            <a:r>
              <a:rPr lang="pt-BR" dirty="0">
                <a:solidFill>
                  <a:schemeClr val="bg1"/>
                </a:solidFill>
              </a:rPr>
              <a:t> GUI 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train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your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</a:t>
            </a:r>
            <a:r>
              <a:rPr lang="pt-BR" dirty="0">
                <a:solidFill>
                  <a:schemeClr val="bg1"/>
                </a:solidFill>
              </a:rPr>
              <a:t> model </a:t>
            </a:r>
            <a:r>
              <a:rPr lang="pt-BR" dirty="0" err="1">
                <a:solidFill>
                  <a:schemeClr val="bg1"/>
                </a:solidFill>
              </a:rPr>
              <a:t>with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Cellpose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14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897E-87EE-C54F-D6B3-253F062F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2DBF5-3A46-5101-D5F2-CFD250984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E77D0-8FF5-9A28-A0BC-34CD4EB4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799"/>
            <a:ext cx="12192000" cy="60024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43721D9-511A-3D4A-4E57-DE995A204B4F}"/>
              </a:ext>
            </a:extLst>
          </p:cNvPr>
          <p:cNvCxnSpPr/>
          <p:nvPr/>
        </p:nvCxnSpPr>
        <p:spPr>
          <a:xfrm flipH="1">
            <a:off x="983226" y="5171332"/>
            <a:ext cx="23597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15798D-2273-F004-CCC7-02B2C210EC27}"/>
              </a:ext>
            </a:extLst>
          </p:cNvPr>
          <p:cNvCxnSpPr/>
          <p:nvPr/>
        </p:nvCxnSpPr>
        <p:spPr>
          <a:xfrm flipH="1">
            <a:off x="1646903" y="5102506"/>
            <a:ext cx="23597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8848E3-8F01-9F11-E6F5-45726D54F746}"/>
              </a:ext>
            </a:extLst>
          </p:cNvPr>
          <p:cNvSpPr txBox="1"/>
          <p:nvPr/>
        </p:nvSpPr>
        <p:spPr>
          <a:xfrm>
            <a:off x="1960677" y="4480965"/>
            <a:ext cx="1461805" cy="15696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Choose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nuclei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from</a:t>
            </a:r>
            <a:r>
              <a:rPr lang="pt-BR" sz="1200" dirty="0">
                <a:solidFill>
                  <a:schemeClr val="bg1"/>
                </a:solidFill>
              </a:rPr>
              <a:t> data-</a:t>
            </a:r>
            <a:r>
              <a:rPr lang="pt-BR" sz="1200" dirty="0" err="1">
                <a:solidFill>
                  <a:schemeClr val="bg1"/>
                </a:solidFill>
              </a:rPr>
              <a:t>specific</a:t>
            </a:r>
            <a:r>
              <a:rPr lang="pt-BR" sz="1200" dirty="0">
                <a:solidFill>
                  <a:schemeClr val="bg1"/>
                </a:solidFill>
              </a:rPr>
              <a:t> models </a:t>
            </a:r>
            <a:r>
              <a:rPr lang="pt-BR" sz="1200" dirty="0" err="1">
                <a:solidFill>
                  <a:schemeClr val="bg1"/>
                </a:solidFill>
              </a:rPr>
              <a:t>and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Run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(</a:t>
            </a:r>
            <a:r>
              <a:rPr lang="pt-BR" sz="1200" dirty="0" err="1">
                <a:solidFill>
                  <a:schemeClr val="bg1"/>
                </a:solidFill>
              </a:rPr>
              <a:t>Depending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on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your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images</a:t>
            </a:r>
            <a:r>
              <a:rPr lang="pt-BR" sz="1200" dirty="0">
                <a:solidFill>
                  <a:schemeClr val="bg1"/>
                </a:solidFill>
              </a:rPr>
              <a:t>, </a:t>
            </a:r>
            <a:r>
              <a:rPr lang="pt-BR" sz="1200" dirty="0" err="1">
                <a:solidFill>
                  <a:schemeClr val="bg1"/>
                </a:solidFill>
              </a:rPr>
              <a:t>you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can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try</a:t>
            </a:r>
            <a:r>
              <a:rPr lang="pt-BR" sz="1200" dirty="0">
                <a:solidFill>
                  <a:schemeClr val="bg1"/>
                </a:solidFill>
              </a:rPr>
              <a:t> Other models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8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82CB-711E-40D5-3817-69058FB7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E26F-7FA4-16CA-9745-BFC56BC9E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E89C8-40D7-CECA-41E6-69228A19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933"/>
            <a:ext cx="12192000" cy="48681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F42A2E-2E82-230D-F43C-6EADBC351E74}"/>
              </a:ext>
            </a:extLst>
          </p:cNvPr>
          <p:cNvCxnSpPr/>
          <p:nvPr/>
        </p:nvCxnSpPr>
        <p:spPr>
          <a:xfrm flipH="1">
            <a:off x="192958" y="2408903"/>
            <a:ext cx="45228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CF97F4-7B21-4095-9C43-6C1719C3A83B}"/>
              </a:ext>
            </a:extLst>
          </p:cNvPr>
          <p:cNvSpPr txBox="1"/>
          <p:nvPr/>
        </p:nvSpPr>
        <p:spPr>
          <a:xfrm>
            <a:off x="752539" y="1993404"/>
            <a:ext cx="1461805" cy="8309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For </a:t>
            </a:r>
            <a:r>
              <a:rPr lang="pt-BR" sz="1200" dirty="0" err="1">
                <a:solidFill>
                  <a:schemeClr val="bg1"/>
                </a:solidFill>
              </a:rPr>
              <a:t>better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visualization</a:t>
            </a:r>
            <a:r>
              <a:rPr lang="pt-BR" sz="1200" dirty="0">
                <a:solidFill>
                  <a:schemeClr val="bg1"/>
                </a:solidFill>
              </a:rPr>
              <a:t>, click </a:t>
            </a:r>
            <a:r>
              <a:rPr lang="pt-BR" sz="1200" dirty="0" err="1">
                <a:solidFill>
                  <a:schemeClr val="bg1"/>
                </a:solidFill>
              </a:rPr>
              <a:t>on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outlines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and</a:t>
            </a:r>
            <a:r>
              <a:rPr lang="pt-BR" sz="1200" dirty="0">
                <a:solidFill>
                  <a:schemeClr val="bg1"/>
                </a:solidFill>
              </a:rPr>
              <a:t>  ‘</a:t>
            </a:r>
            <a:r>
              <a:rPr lang="pt-BR" sz="1200" dirty="0" err="1">
                <a:solidFill>
                  <a:schemeClr val="bg1"/>
                </a:solidFill>
              </a:rPr>
              <a:t>unclick´masks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on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4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E9C6-03FE-7882-7B0F-7F979210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4CE75-E8A7-6B59-363F-503E0A64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13D60-0B0B-EC8D-9A4D-3EF085EF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332"/>
            <a:ext cx="12192000" cy="60753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7CC4A2-7DCA-8C9E-D29F-E1DC89B79556}"/>
              </a:ext>
            </a:extLst>
          </p:cNvPr>
          <p:cNvCxnSpPr/>
          <p:nvPr/>
        </p:nvCxnSpPr>
        <p:spPr>
          <a:xfrm flipH="1">
            <a:off x="612058" y="811923"/>
            <a:ext cx="45228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7FBE0A-2C56-9528-AC67-7E0E3B0C4C5D}"/>
              </a:ext>
            </a:extLst>
          </p:cNvPr>
          <p:cNvSpPr txBox="1"/>
          <p:nvPr/>
        </p:nvSpPr>
        <p:spPr>
          <a:xfrm>
            <a:off x="4554794" y="681037"/>
            <a:ext cx="5680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delete </a:t>
            </a:r>
            <a:r>
              <a:rPr lang="pt-BR" dirty="0" err="1">
                <a:solidFill>
                  <a:schemeClr val="bg1"/>
                </a:solidFill>
              </a:rPr>
              <a:t>labels</a:t>
            </a:r>
            <a:r>
              <a:rPr lang="pt-BR" dirty="0">
                <a:solidFill>
                  <a:schemeClr val="bg1"/>
                </a:solidFill>
              </a:rPr>
              <a:t> – Ctrl + </a:t>
            </a:r>
            <a:r>
              <a:rPr lang="pt-BR" dirty="0" err="1">
                <a:solidFill>
                  <a:schemeClr val="bg1"/>
                </a:solidFill>
              </a:rPr>
              <a:t>left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button</a:t>
            </a:r>
            <a:r>
              <a:rPr lang="pt-BR" dirty="0">
                <a:solidFill>
                  <a:schemeClr val="bg1"/>
                </a:solidFill>
              </a:rPr>
              <a:t> click</a:t>
            </a:r>
          </a:p>
          <a:p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redraw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draw</a:t>
            </a:r>
            <a:r>
              <a:rPr lang="pt-BR" dirty="0">
                <a:solidFill>
                  <a:schemeClr val="bg1"/>
                </a:solidFill>
              </a:rPr>
              <a:t> a new </a:t>
            </a:r>
            <a:r>
              <a:rPr lang="pt-BR" dirty="0" err="1">
                <a:solidFill>
                  <a:schemeClr val="bg1"/>
                </a:solidFill>
              </a:rPr>
              <a:t>cell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label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right</a:t>
            </a:r>
            <a:r>
              <a:rPr lang="pt-BR" dirty="0">
                <a:solidFill>
                  <a:schemeClr val="bg1"/>
                </a:solidFill>
              </a:rPr>
              <a:t> click </a:t>
            </a:r>
            <a:r>
              <a:rPr lang="pt-BR" dirty="0" err="1">
                <a:solidFill>
                  <a:schemeClr val="bg1"/>
                </a:solidFill>
              </a:rPr>
              <a:t>once</a:t>
            </a:r>
            <a:r>
              <a:rPr lang="pt-BR" dirty="0">
                <a:solidFill>
                  <a:schemeClr val="bg1"/>
                </a:solidFill>
              </a:rPr>
              <a:t> (do </a:t>
            </a:r>
            <a:r>
              <a:rPr lang="pt-BR" dirty="0" err="1">
                <a:solidFill>
                  <a:schemeClr val="bg1"/>
                </a:solidFill>
              </a:rPr>
              <a:t>not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need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hold</a:t>
            </a:r>
            <a:r>
              <a:rPr lang="pt-BR" dirty="0">
                <a:solidFill>
                  <a:schemeClr val="bg1"/>
                </a:solidFill>
              </a:rPr>
              <a:t> it </a:t>
            </a:r>
            <a:r>
              <a:rPr lang="pt-BR" dirty="0" err="1">
                <a:solidFill>
                  <a:schemeClr val="bg1"/>
                </a:solidFill>
              </a:rPr>
              <a:t>clicked</a:t>
            </a:r>
            <a:r>
              <a:rPr lang="pt-BR" dirty="0">
                <a:solidFill>
                  <a:schemeClr val="bg1"/>
                </a:solidFill>
              </a:rPr>
              <a:t>) 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circle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cell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01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6B8A-E495-D902-72CE-1E2D8E3B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C37A7-4A2F-0449-3481-A96DEB484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B6ACD-BA5C-0022-8931-44ED3A31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663"/>
            <a:ext cx="12192000" cy="56546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C508D8-19F2-420B-D957-72F0F670AA7B}"/>
              </a:ext>
            </a:extLst>
          </p:cNvPr>
          <p:cNvCxnSpPr/>
          <p:nvPr/>
        </p:nvCxnSpPr>
        <p:spPr>
          <a:xfrm flipH="1">
            <a:off x="2670315" y="973829"/>
            <a:ext cx="501445" cy="1081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64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6DBE-423E-1BDF-DD4F-7F82B7CB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6715-79BA-D24A-A7AC-46429A9EE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80E3B-67D6-CDD7-047C-7791BC30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862"/>
            <a:ext cx="12192000" cy="47862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DF9FD0-F125-7527-903C-F1CAE47E8CF4}"/>
              </a:ext>
            </a:extLst>
          </p:cNvPr>
          <p:cNvCxnSpPr/>
          <p:nvPr/>
        </p:nvCxnSpPr>
        <p:spPr>
          <a:xfrm flipH="1">
            <a:off x="1988574" y="1470799"/>
            <a:ext cx="45228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C7CD5E-B78A-6580-B6C7-AA23926147CE}"/>
              </a:ext>
            </a:extLst>
          </p:cNvPr>
          <p:cNvCxnSpPr/>
          <p:nvPr/>
        </p:nvCxnSpPr>
        <p:spPr>
          <a:xfrm flipH="1">
            <a:off x="1762432" y="2783405"/>
            <a:ext cx="45228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231200-D514-9540-835F-25AEE149457B}"/>
              </a:ext>
            </a:extLst>
          </p:cNvPr>
          <p:cNvCxnSpPr/>
          <p:nvPr/>
        </p:nvCxnSpPr>
        <p:spPr>
          <a:xfrm flipH="1">
            <a:off x="1988574" y="2428579"/>
            <a:ext cx="45228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ABB9B6-DF6A-9F43-E8F5-5A97F7BF7374}"/>
              </a:ext>
            </a:extLst>
          </p:cNvPr>
          <p:cNvSpPr txBox="1"/>
          <p:nvPr/>
        </p:nvSpPr>
        <p:spPr>
          <a:xfrm>
            <a:off x="2440858" y="2232159"/>
            <a:ext cx="1461805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Name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the</a:t>
            </a:r>
            <a:r>
              <a:rPr lang="pt-BR" sz="1200" dirty="0">
                <a:solidFill>
                  <a:schemeClr val="bg1"/>
                </a:solidFill>
              </a:rPr>
              <a:t> model (i.e. </a:t>
            </a:r>
            <a:r>
              <a:rPr lang="pt-BR" sz="1200" dirty="0" err="1">
                <a:solidFill>
                  <a:schemeClr val="bg1"/>
                </a:solidFill>
              </a:rPr>
              <a:t>my_model</a:t>
            </a:r>
            <a:r>
              <a:rPr lang="pt-BR" sz="1200" dirty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98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6257-CA83-624A-B423-C501F85F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6BAB-EADE-2E76-C40A-2F159FC5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6EEE1-C9D2-47BC-C020-F053037A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31"/>
            <a:ext cx="12192000" cy="63561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40C4F8-86C6-BC72-931D-9A9EC3A6C865}"/>
              </a:ext>
            </a:extLst>
          </p:cNvPr>
          <p:cNvCxnSpPr/>
          <p:nvPr/>
        </p:nvCxnSpPr>
        <p:spPr>
          <a:xfrm flipH="1">
            <a:off x="739877" y="4218915"/>
            <a:ext cx="45228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6FB818-B059-6EFC-4DC8-9E15FD41DB34}"/>
              </a:ext>
            </a:extLst>
          </p:cNvPr>
          <p:cNvSpPr txBox="1"/>
          <p:nvPr/>
        </p:nvSpPr>
        <p:spPr>
          <a:xfrm>
            <a:off x="1201135" y="3779909"/>
            <a:ext cx="1461805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rgbClr val="FFFF00"/>
                </a:solidFill>
              </a:rPr>
              <a:t>Your</a:t>
            </a:r>
            <a:r>
              <a:rPr lang="pt-BR" sz="1200" dirty="0">
                <a:solidFill>
                  <a:srgbClr val="FFFF00"/>
                </a:solidFill>
              </a:rPr>
              <a:t> model </a:t>
            </a:r>
            <a:r>
              <a:rPr lang="pt-BR" sz="1200" dirty="0" err="1">
                <a:solidFill>
                  <a:srgbClr val="FFFF00"/>
                </a:solidFill>
              </a:rPr>
              <a:t>will</a:t>
            </a:r>
            <a:r>
              <a:rPr lang="pt-BR" sz="1200" dirty="0">
                <a:solidFill>
                  <a:srgbClr val="FFFF00"/>
                </a:solidFill>
              </a:rPr>
              <a:t> show </a:t>
            </a:r>
            <a:r>
              <a:rPr lang="pt-BR" sz="1200" dirty="0" err="1">
                <a:solidFill>
                  <a:srgbClr val="FFFF00"/>
                </a:solidFill>
              </a:rPr>
              <a:t>up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here</a:t>
            </a:r>
            <a:r>
              <a:rPr lang="pt-BR" sz="1200" dirty="0">
                <a:solidFill>
                  <a:srgbClr val="FFFF00"/>
                </a:solidFill>
              </a:rPr>
              <a:t>. </a:t>
            </a:r>
            <a:r>
              <a:rPr lang="pt-BR" sz="1200" dirty="0" err="1">
                <a:solidFill>
                  <a:srgbClr val="FFFF00"/>
                </a:solidFill>
              </a:rPr>
              <a:t>You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can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either</a:t>
            </a:r>
            <a:r>
              <a:rPr lang="pt-BR" sz="1200" dirty="0">
                <a:solidFill>
                  <a:srgbClr val="FFFF00"/>
                </a:solidFill>
              </a:rPr>
              <a:t> use it </a:t>
            </a:r>
            <a:r>
              <a:rPr lang="pt-BR" sz="1200" dirty="0" err="1">
                <a:solidFill>
                  <a:srgbClr val="FFFF00"/>
                </a:solidFill>
              </a:rPr>
              <a:t>from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the</a:t>
            </a:r>
            <a:r>
              <a:rPr lang="pt-BR" sz="1200" dirty="0">
                <a:solidFill>
                  <a:srgbClr val="FFFF00"/>
                </a:solidFill>
              </a:rPr>
              <a:t> GUI </a:t>
            </a:r>
            <a:r>
              <a:rPr lang="pt-BR" sz="1200" dirty="0" err="1">
                <a:solidFill>
                  <a:srgbClr val="FFFF00"/>
                </a:solidFill>
              </a:rPr>
              <a:t>or</a:t>
            </a:r>
            <a:r>
              <a:rPr lang="pt-BR" sz="1200" dirty="0">
                <a:solidFill>
                  <a:srgbClr val="FFFF00"/>
                </a:solidFill>
              </a:rPr>
              <a:t> via </a:t>
            </a:r>
            <a:r>
              <a:rPr lang="pt-BR" sz="1200" dirty="0" err="1">
                <a:solidFill>
                  <a:srgbClr val="FFFF00"/>
                </a:solidFill>
              </a:rPr>
              <a:t>code</a:t>
            </a:r>
            <a:endParaRPr lang="en-US" sz="12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974F3A-803B-661A-AB8D-11DBCFD18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64" y="681037"/>
            <a:ext cx="6521520" cy="3640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CF758F-35C9-8774-97D6-59261B08BA56}"/>
              </a:ext>
            </a:extLst>
          </p:cNvPr>
          <p:cNvSpPr txBox="1"/>
          <p:nvPr/>
        </p:nvSpPr>
        <p:spPr>
          <a:xfrm>
            <a:off x="6416404" y="3770461"/>
            <a:ext cx="3031653" cy="46166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rgbClr val="00B050"/>
                </a:solidFill>
              </a:rPr>
              <a:t>Your</a:t>
            </a:r>
            <a:r>
              <a:rPr lang="pt-BR" sz="1200" dirty="0">
                <a:solidFill>
                  <a:srgbClr val="00B050"/>
                </a:solidFill>
              </a:rPr>
              <a:t> model file </a:t>
            </a:r>
            <a:r>
              <a:rPr lang="pt-BR" sz="1200" dirty="0" err="1">
                <a:solidFill>
                  <a:srgbClr val="00B050"/>
                </a:solidFill>
              </a:rPr>
              <a:t>will</a:t>
            </a:r>
            <a:r>
              <a:rPr lang="pt-BR" sz="1200" dirty="0">
                <a:solidFill>
                  <a:srgbClr val="00B050"/>
                </a:solidFill>
              </a:rPr>
              <a:t> </a:t>
            </a:r>
            <a:r>
              <a:rPr lang="pt-BR" sz="1200" dirty="0" err="1">
                <a:solidFill>
                  <a:srgbClr val="00B050"/>
                </a:solidFill>
              </a:rPr>
              <a:t>be</a:t>
            </a:r>
            <a:r>
              <a:rPr lang="pt-BR" sz="1200" dirty="0">
                <a:solidFill>
                  <a:srgbClr val="00B050"/>
                </a:solidFill>
              </a:rPr>
              <a:t> </a:t>
            </a:r>
            <a:r>
              <a:rPr lang="pt-BR" sz="1200" dirty="0" err="1">
                <a:solidFill>
                  <a:srgbClr val="00B050"/>
                </a:solidFill>
              </a:rPr>
              <a:t>saved</a:t>
            </a:r>
            <a:r>
              <a:rPr lang="pt-BR" sz="1200" dirty="0">
                <a:solidFill>
                  <a:srgbClr val="00B050"/>
                </a:solidFill>
              </a:rPr>
              <a:t> in </a:t>
            </a:r>
            <a:r>
              <a:rPr lang="pt-BR" sz="1200" dirty="0" err="1">
                <a:solidFill>
                  <a:srgbClr val="00B050"/>
                </a:solidFill>
              </a:rPr>
              <a:t>the</a:t>
            </a:r>
            <a:r>
              <a:rPr lang="pt-BR" sz="1200" dirty="0">
                <a:solidFill>
                  <a:srgbClr val="00B050"/>
                </a:solidFill>
              </a:rPr>
              <a:t> </a:t>
            </a:r>
            <a:r>
              <a:rPr lang="pt-BR" sz="1200" dirty="0" err="1">
                <a:solidFill>
                  <a:srgbClr val="00B050"/>
                </a:solidFill>
              </a:rPr>
              <a:t>same</a:t>
            </a:r>
            <a:r>
              <a:rPr lang="pt-BR" sz="1200" dirty="0">
                <a:solidFill>
                  <a:srgbClr val="00B050"/>
                </a:solidFill>
              </a:rPr>
              <a:t> folder as </a:t>
            </a:r>
            <a:r>
              <a:rPr lang="pt-BR" sz="1200" dirty="0" err="1">
                <a:solidFill>
                  <a:srgbClr val="00B050"/>
                </a:solidFill>
              </a:rPr>
              <a:t>your</a:t>
            </a:r>
            <a:r>
              <a:rPr lang="pt-BR" sz="1200" dirty="0">
                <a:solidFill>
                  <a:srgbClr val="00B050"/>
                </a:solidFill>
              </a:rPr>
              <a:t> </a:t>
            </a:r>
            <a:r>
              <a:rPr lang="pt-BR" sz="1200" dirty="0" err="1">
                <a:solidFill>
                  <a:srgbClr val="00B050"/>
                </a:solidFill>
              </a:rPr>
              <a:t>images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6F75-CBC0-88FB-1567-F58ABB5F6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38600" y="-1847133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9AB7-8D62-4782-7FF5-1E7EAA2DF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err="1"/>
              <a:t>Cellpose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a </a:t>
            </a: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handy</a:t>
            </a:r>
            <a:r>
              <a:rPr lang="pt-BR" dirty="0"/>
              <a:t> </a:t>
            </a:r>
            <a:r>
              <a:rPr lang="pt-BR" dirty="0" err="1"/>
              <a:t>Graphical</a:t>
            </a:r>
            <a:r>
              <a:rPr lang="pt-BR" dirty="0"/>
              <a:t> </a:t>
            </a:r>
            <a:r>
              <a:rPr lang="pt-BR" dirty="0" err="1"/>
              <a:t>User</a:t>
            </a:r>
            <a:r>
              <a:rPr lang="pt-BR" dirty="0"/>
              <a:t> Interface (GUI)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allows</a:t>
            </a:r>
            <a:r>
              <a:rPr lang="pt-BR" dirty="0"/>
              <a:t> </a:t>
            </a:r>
            <a:r>
              <a:rPr lang="pt-BR" dirty="0" err="1"/>
              <a:t>annotating</a:t>
            </a:r>
            <a:r>
              <a:rPr lang="pt-BR" dirty="0"/>
              <a:t>/</a:t>
            </a:r>
            <a:r>
              <a:rPr lang="pt-BR" dirty="0" err="1"/>
              <a:t>labeling</a:t>
            </a:r>
            <a:r>
              <a:rPr lang="pt-BR" dirty="0"/>
              <a:t> </a:t>
            </a:r>
            <a:r>
              <a:rPr lang="pt-BR" dirty="0" err="1"/>
              <a:t>cells</a:t>
            </a:r>
            <a:r>
              <a:rPr lang="pt-BR" dirty="0"/>
              <a:t>, running </a:t>
            </a:r>
            <a:r>
              <a:rPr lang="pt-BR" dirty="0" err="1"/>
              <a:t>built</a:t>
            </a:r>
            <a:r>
              <a:rPr lang="pt-BR" dirty="0"/>
              <a:t>-in models </a:t>
            </a:r>
            <a:r>
              <a:rPr lang="pt-BR" dirty="0" err="1"/>
              <a:t>and</a:t>
            </a:r>
            <a:r>
              <a:rPr lang="pt-BR" dirty="0"/>
              <a:t> fine tune </a:t>
            </a:r>
            <a:r>
              <a:rPr lang="pt-BR" dirty="0" err="1"/>
              <a:t>built</a:t>
            </a:r>
            <a:r>
              <a:rPr lang="pt-BR" dirty="0"/>
              <a:t>-in models for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a ‘</a:t>
            </a:r>
            <a:r>
              <a:rPr lang="pt-BR" dirty="0" err="1"/>
              <a:t>human</a:t>
            </a:r>
            <a:r>
              <a:rPr lang="pt-BR" dirty="0"/>
              <a:t>-in-</a:t>
            </a:r>
            <a:r>
              <a:rPr lang="pt-BR" dirty="0" err="1"/>
              <a:t>the</a:t>
            </a:r>
            <a:r>
              <a:rPr lang="pt-BR" dirty="0"/>
              <a:t>-loop’ </a:t>
            </a:r>
            <a:r>
              <a:rPr lang="pt-BR" dirty="0" err="1"/>
              <a:t>strategy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 err="1"/>
              <a:t>We</a:t>
            </a:r>
            <a:r>
              <a:rPr lang="pt-BR" dirty="0"/>
              <a:t> are </a:t>
            </a:r>
            <a:r>
              <a:rPr lang="pt-BR" dirty="0" err="1"/>
              <a:t>going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use a </a:t>
            </a: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small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 </a:t>
            </a:r>
            <a:r>
              <a:rPr lang="pt-BR" dirty="0" err="1"/>
              <a:t>dataset</a:t>
            </a:r>
            <a:r>
              <a:rPr lang="pt-BR" dirty="0"/>
              <a:t>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u="sng" dirty="0" err="1"/>
              <a:t>Bear</a:t>
            </a:r>
            <a:r>
              <a:rPr lang="pt-BR" u="sng" dirty="0"/>
              <a:t> in mind</a:t>
            </a:r>
            <a:r>
              <a:rPr lang="pt-BR" dirty="0"/>
              <a:t>: The </a:t>
            </a:r>
            <a:r>
              <a:rPr lang="pt-BR" dirty="0" err="1"/>
              <a:t>developers</a:t>
            </a:r>
            <a:r>
              <a:rPr lang="pt-BR" dirty="0"/>
              <a:t> </a:t>
            </a:r>
            <a:r>
              <a:rPr lang="pt-BR" dirty="0" err="1"/>
              <a:t>say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achieve</a:t>
            </a:r>
            <a:r>
              <a:rPr lang="pt-BR" dirty="0"/>
              <a:t> high </a:t>
            </a:r>
            <a:r>
              <a:rPr lang="pt-BR" dirty="0" err="1"/>
              <a:t>accuracy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annotating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600-1000 </a:t>
            </a:r>
            <a:r>
              <a:rPr lang="pt-BR" dirty="0" err="1"/>
              <a:t>cells</a:t>
            </a:r>
            <a:r>
              <a:rPr lang="pt-BR" dirty="0"/>
              <a:t>, </a:t>
            </a:r>
            <a:r>
              <a:rPr lang="pt-BR" dirty="0" err="1"/>
              <a:t>but</a:t>
            </a:r>
            <a:r>
              <a:rPr lang="pt-BR" dirty="0"/>
              <a:t> in </a:t>
            </a:r>
            <a:r>
              <a:rPr lang="pt-BR" dirty="0" err="1"/>
              <a:t>my</a:t>
            </a:r>
            <a:r>
              <a:rPr lang="pt-BR" dirty="0"/>
              <a:t> </a:t>
            </a:r>
            <a:r>
              <a:rPr lang="pt-BR" dirty="0" err="1"/>
              <a:t>experience</a:t>
            </a:r>
            <a:r>
              <a:rPr lang="pt-BR" dirty="0"/>
              <a:t>, </a:t>
            </a:r>
            <a:r>
              <a:rPr lang="pt-BR" dirty="0" err="1"/>
              <a:t>depending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data,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much</a:t>
            </a:r>
            <a:r>
              <a:rPr lang="pt-BR" dirty="0"/>
              <a:t> more!!</a:t>
            </a:r>
            <a:endParaRPr lang="en-US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543330A-58FE-B499-A5AE-68CF78872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49" y="570271"/>
            <a:ext cx="1007806" cy="10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96A24-87CE-B2B6-6C13-434E1A41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10" t="-243" r="910" b="80031"/>
          <a:stretch/>
        </p:blipFill>
        <p:spPr>
          <a:xfrm>
            <a:off x="465982" y="391289"/>
            <a:ext cx="9385877" cy="1014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F3B1E-FBB1-51D9-1610-6AEE8215E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084"/>
          <a:stretch/>
        </p:blipFill>
        <p:spPr>
          <a:xfrm>
            <a:off x="564306" y="1763007"/>
            <a:ext cx="9464598" cy="10147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EBC1D-FF3E-ACCB-115C-DE8E34E840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929"/>
          <a:stretch/>
        </p:blipFill>
        <p:spPr>
          <a:xfrm>
            <a:off x="564306" y="3134726"/>
            <a:ext cx="9631746" cy="26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1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8A11-CEA9-314E-AC21-62102F4B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0" y="195979"/>
            <a:ext cx="3900948" cy="1325563"/>
          </a:xfrm>
        </p:spPr>
        <p:txBody>
          <a:bodyPr>
            <a:normAutofit/>
          </a:bodyPr>
          <a:lstStyle/>
          <a:p>
            <a:r>
              <a:rPr lang="pt-BR" sz="3500" dirty="0"/>
              <a:t>The GUI </a:t>
            </a:r>
            <a:r>
              <a:rPr lang="pt-BR" sz="3500" dirty="0" err="1"/>
              <a:t>will</a:t>
            </a:r>
            <a:r>
              <a:rPr lang="pt-BR" sz="3500" dirty="0"/>
              <a:t> pop </a:t>
            </a:r>
            <a:r>
              <a:rPr lang="pt-BR" sz="3500" dirty="0" err="1"/>
              <a:t>up</a:t>
            </a:r>
            <a:endParaRPr lang="en-US" sz="3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E1B2F-F802-873B-0B01-1D56C85D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348" y="-68826"/>
            <a:ext cx="8021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6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CE58-1428-1A75-0D0D-B882CA43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AF58-EC52-AD01-E113-D729ED9DA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AC7CF-D027-FF32-32AA-187365A6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20" y="0"/>
            <a:ext cx="8099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1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8E45-3CF7-F7D6-0F1E-C9EC9759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57AF6-5298-9D91-3FAC-28E4E9B90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39E86-028E-CA0D-56DF-0D3BE325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27" y="0"/>
            <a:ext cx="7990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92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8BDF-F05E-66F5-A01C-FA693D9E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808568"/>
            <a:ext cx="10515600" cy="1325563"/>
          </a:xfrm>
        </p:spPr>
        <p:txBody>
          <a:bodyPr>
            <a:normAutofit/>
          </a:bodyPr>
          <a:lstStyle/>
          <a:p>
            <a:r>
              <a:rPr lang="pt-BR" sz="2200" b="1" dirty="0" err="1"/>
              <a:t>Calibrate</a:t>
            </a:r>
            <a:r>
              <a:rPr lang="pt-BR" sz="2200" b="1" dirty="0"/>
              <a:t> </a:t>
            </a:r>
            <a:r>
              <a:rPr lang="pt-BR" sz="2200" dirty="0" err="1"/>
              <a:t>the</a:t>
            </a:r>
            <a:r>
              <a:rPr lang="pt-BR" sz="2200" dirty="0"/>
              <a:t> </a:t>
            </a:r>
            <a:r>
              <a:rPr lang="pt-BR" sz="2200" dirty="0" err="1"/>
              <a:t>object</a:t>
            </a:r>
            <a:r>
              <a:rPr lang="pt-BR" sz="2200" dirty="0"/>
              <a:t> </a:t>
            </a:r>
            <a:r>
              <a:rPr lang="pt-BR" sz="2200" dirty="0" err="1"/>
              <a:t>diameter</a:t>
            </a:r>
            <a:r>
              <a:rPr lang="pt-BR" sz="2200" dirty="0"/>
              <a:t> (</a:t>
            </a:r>
            <a:r>
              <a:rPr lang="pt-BR" sz="2200" dirty="0" err="1"/>
              <a:t>nuclei</a:t>
            </a:r>
            <a:r>
              <a:rPr lang="pt-BR" sz="2200" dirty="0"/>
              <a:t> in </a:t>
            </a:r>
            <a:r>
              <a:rPr lang="pt-BR" sz="2200" dirty="0" err="1"/>
              <a:t>this</a:t>
            </a:r>
            <a:r>
              <a:rPr lang="pt-BR" sz="2200" dirty="0"/>
              <a:t> case) – </a:t>
            </a:r>
            <a:r>
              <a:rPr lang="pt-BR" sz="2200" dirty="0" err="1"/>
              <a:t>this</a:t>
            </a:r>
            <a:r>
              <a:rPr lang="pt-BR" sz="2200" dirty="0"/>
              <a:t> </a:t>
            </a:r>
            <a:r>
              <a:rPr lang="pt-BR" sz="2200" dirty="0" err="1"/>
              <a:t>is</a:t>
            </a:r>
            <a:r>
              <a:rPr lang="pt-BR" sz="2200" dirty="0"/>
              <a:t> </a:t>
            </a:r>
            <a:r>
              <a:rPr lang="pt-BR" sz="2200" dirty="0" err="1"/>
              <a:t>going</a:t>
            </a:r>
            <a:r>
              <a:rPr lang="pt-BR" sz="2200" dirty="0"/>
              <a:t> </a:t>
            </a:r>
            <a:r>
              <a:rPr lang="pt-BR" sz="2200" dirty="0" err="1"/>
              <a:t>to</a:t>
            </a:r>
            <a:r>
              <a:rPr lang="pt-BR" sz="2200" dirty="0"/>
              <a:t> take a </a:t>
            </a:r>
            <a:r>
              <a:rPr lang="pt-BR" sz="2200" dirty="0" err="1"/>
              <a:t>few</a:t>
            </a:r>
            <a:r>
              <a:rPr lang="pt-BR" sz="2200" dirty="0"/>
              <a:t> minutes -</a:t>
            </a:r>
            <a:br>
              <a:rPr lang="pt-BR" sz="2200" dirty="0"/>
            </a:br>
            <a:r>
              <a:rPr lang="pt-BR" sz="2200" dirty="0"/>
              <a:t>The terminal </a:t>
            </a:r>
            <a:r>
              <a:rPr lang="pt-BR" sz="2200" dirty="0" err="1"/>
              <a:t>will</a:t>
            </a:r>
            <a:r>
              <a:rPr lang="pt-BR" sz="2200" dirty="0"/>
              <a:t> display </a:t>
            </a:r>
            <a:r>
              <a:rPr lang="pt-BR" sz="2200" dirty="0" err="1"/>
              <a:t>the</a:t>
            </a:r>
            <a:r>
              <a:rPr lang="pt-BR" sz="2200" dirty="0"/>
              <a:t> status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E91EB-F43C-6CD2-7EA0-A62BCF5E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1023F-0471-073E-4948-B855C439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431"/>
            <a:ext cx="12192000" cy="47591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692B33-BB7C-4047-0AAF-321070CFFD62}"/>
              </a:ext>
            </a:extLst>
          </p:cNvPr>
          <p:cNvCxnSpPr/>
          <p:nvPr/>
        </p:nvCxnSpPr>
        <p:spPr>
          <a:xfrm>
            <a:off x="3637936" y="5130456"/>
            <a:ext cx="412955" cy="324465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BB79C1-386E-5DEE-63DD-EE64565EDBC9}"/>
              </a:ext>
            </a:extLst>
          </p:cNvPr>
          <p:cNvCxnSpPr>
            <a:cxnSpLocks/>
          </p:cNvCxnSpPr>
          <p:nvPr/>
        </p:nvCxnSpPr>
        <p:spPr>
          <a:xfrm flipH="1">
            <a:off x="2192594" y="2254521"/>
            <a:ext cx="378542" cy="439518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3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77E9-11BC-BE03-4A41-15D3A866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303D-6C9E-CC97-810D-94985E615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038CC-0945-5531-47EC-6BFEB1FC7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343"/>
            <a:ext cx="12192000" cy="48193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E3F2DD-9A22-0075-E920-A7DF272E6094}"/>
              </a:ext>
            </a:extLst>
          </p:cNvPr>
          <p:cNvCxnSpPr/>
          <p:nvPr/>
        </p:nvCxnSpPr>
        <p:spPr>
          <a:xfrm flipH="1">
            <a:off x="157316" y="3549445"/>
            <a:ext cx="23597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4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DFB5-26E5-AF2B-C28C-093115009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23DCF-EE52-37B5-C283-5724E026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81C63-95AE-8E80-2AED-CF8D575AF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36" y="-68826"/>
            <a:ext cx="11544528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A5C561-7E3D-07D4-92CA-FFC7C36BB398}"/>
              </a:ext>
            </a:extLst>
          </p:cNvPr>
          <p:cNvCxnSpPr/>
          <p:nvPr/>
        </p:nvCxnSpPr>
        <p:spPr>
          <a:xfrm flipH="1">
            <a:off x="1101213" y="3932468"/>
            <a:ext cx="235974" cy="6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C4FE39-8173-1D25-CA20-5285D1EC12E6}"/>
              </a:ext>
            </a:extLst>
          </p:cNvPr>
          <p:cNvSpPr txBox="1"/>
          <p:nvPr/>
        </p:nvSpPr>
        <p:spPr>
          <a:xfrm>
            <a:off x="1474838" y="3364655"/>
            <a:ext cx="1730478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rgbClr val="FFFF00"/>
                </a:solidFill>
              </a:rPr>
              <a:t>Adjust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flow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threshold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to</a:t>
            </a:r>
            <a:r>
              <a:rPr lang="pt-BR" sz="1200" dirty="0">
                <a:solidFill>
                  <a:srgbClr val="FFFF00"/>
                </a:solidFill>
              </a:rPr>
              <a:t> 0.8. </a:t>
            </a:r>
            <a:r>
              <a:rPr lang="pt-BR" sz="1200" dirty="0" err="1">
                <a:solidFill>
                  <a:srgbClr val="FFFF00"/>
                </a:solidFill>
              </a:rPr>
              <a:t>Larger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values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if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labels</a:t>
            </a:r>
            <a:r>
              <a:rPr lang="pt-BR" sz="1200" dirty="0">
                <a:solidFill>
                  <a:srgbClr val="FFFF00"/>
                </a:solidFill>
              </a:rPr>
              <a:t> are too </a:t>
            </a:r>
            <a:r>
              <a:rPr lang="pt-BR" sz="1200" dirty="0" err="1">
                <a:solidFill>
                  <a:srgbClr val="FFFF00"/>
                </a:solidFill>
              </a:rPr>
              <a:t>few</a:t>
            </a:r>
            <a:r>
              <a:rPr lang="pt-BR" sz="1200" dirty="0">
                <a:solidFill>
                  <a:srgbClr val="FFFF00"/>
                </a:solidFill>
              </a:rPr>
              <a:t>. </a:t>
            </a:r>
            <a:r>
              <a:rPr lang="pt-BR" sz="1200" dirty="0" err="1">
                <a:solidFill>
                  <a:srgbClr val="FFFF00"/>
                </a:solidFill>
              </a:rPr>
              <a:t>Smaller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if</a:t>
            </a:r>
            <a:r>
              <a:rPr lang="pt-BR" sz="1200" dirty="0">
                <a:solidFill>
                  <a:srgbClr val="FFFF00"/>
                </a:solidFill>
              </a:rPr>
              <a:t> too </a:t>
            </a:r>
            <a:r>
              <a:rPr lang="pt-BR" sz="1200" dirty="0" err="1">
                <a:solidFill>
                  <a:srgbClr val="FFFF00"/>
                </a:solidFill>
              </a:rPr>
              <a:t>many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labels</a:t>
            </a:r>
            <a:r>
              <a:rPr lang="pt-BR" sz="1200" dirty="0">
                <a:solidFill>
                  <a:srgbClr val="FFFF00"/>
                </a:solidFill>
              </a:rPr>
              <a:t> are </a:t>
            </a:r>
            <a:r>
              <a:rPr lang="pt-BR" sz="1200" dirty="0" err="1">
                <a:solidFill>
                  <a:srgbClr val="FFFF00"/>
                </a:solidFill>
              </a:rPr>
              <a:t>being</a:t>
            </a:r>
            <a:r>
              <a:rPr lang="pt-BR" sz="1200" dirty="0">
                <a:solidFill>
                  <a:srgbClr val="FFFF00"/>
                </a:solidFill>
              </a:rPr>
              <a:t> </a:t>
            </a:r>
            <a:r>
              <a:rPr lang="pt-BR" sz="1200" dirty="0" err="1">
                <a:solidFill>
                  <a:srgbClr val="FFFF00"/>
                </a:solidFill>
              </a:rPr>
              <a:t>made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74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253</Words>
  <Application>Microsoft Office PowerPoint</Application>
  <PresentationFormat>Widescreen</PresentationFormat>
  <Paragraphs>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Cellpose GUI and train your own model with Cellpose</vt:lpstr>
      <vt:lpstr>PowerPoint Presentation</vt:lpstr>
      <vt:lpstr>PowerPoint Presentation</vt:lpstr>
      <vt:lpstr>The GUI will pop up</vt:lpstr>
      <vt:lpstr>PowerPoint Presentation</vt:lpstr>
      <vt:lpstr>PowerPoint Presentation</vt:lpstr>
      <vt:lpstr>Calibrate the object diameter (nuclei in this case) – this is going to take a few minutes - The terminal will display the status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Cardoso</dc:creator>
  <cp:lastModifiedBy>Alexandre Cardoso</cp:lastModifiedBy>
  <cp:revision>3</cp:revision>
  <dcterms:created xsi:type="dcterms:W3CDTF">2025-02-17T11:20:06Z</dcterms:created>
  <dcterms:modified xsi:type="dcterms:W3CDTF">2025-02-18T14:11:03Z</dcterms:modified>
</cp:coreProperties>
</file>